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265" r:id="rId2"/>
    <p:sldId id="268" r:id="rId3"/>
    <p:sldId id="269" r:id="rId4"/>
    <p:sldId id="270" r:id="rId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E4872"/>
    <a:srgbClr val="01958A"/>
    <a:srgbClr val="028B19"/>
    <a:srgbClr val="456C2B"/>
    <a:srgbClr val="2E4E8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3" autoAdjust="0"/>
    <p:restoredTop sz="94643"/>
  </p:normalViewPr>
  <p:slideViewPr>
    <p:cSldViewPr snapToGrid="0" snapToObjects="1">
      <p:cViewPr varScale="1">
        <p:scale>
          <a:sx n="106" d="100"/>
          <a:sy n="106" d="100"/>
        </p:scale>
        <p:origin x="768"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258" cy="465292"/>
          </a:xfrm>
          <a:prstGeom prst="rect">
            <a:avLst/>
          </a:prstGeom>
        </p:spPr>
        <p:txBody>
          <a:bodyPr vert="horz" lIns="90416" tIns="45208" rIns="90416" bIns="45208" rtlCol="0"/>
          <a:lstStyle>
            <a:lvl1pPr algn="l">
              <a:defRPr sz="1200"/>
            </a:lvl1pPr>
          </a:lstStyle>
          <a:p>
            <a:endParaRPr lang="en-US" dirty="0"/>
          </a:p>
        </p:txBody>
      </p:sp>
      <p:sp>
        <p:nvSpPr>
          <p:cNvPr id="3" name="Date Placeholder 2"/>
          <p:cNvSpPr>
            <a:spLocks noGrp="1"/>
          </p:cNvSpPr>
          <p:nvPr>
            <p:ph type="dt" idx="1"/>
          </p:nvPr>
        </p:nvSpPr>
        <p:spPr>
          <a:xfrm>
            <a:off x="3970576" y="0"/>
            <a:ext cx="3038258" cy="465292"/>
          </a:xfrm>
          <a:prstGeom prst="rect">
            <a:avLst/>
          </a:prstGeom>
        </p:spPr>
        <p:txBody>
          <a:bodyPr vert="horz" lIns="90416" tIns="45208" rIns="90416" bIns="45208" rtlCol="0"/>
          <a:lstStyle>
            <a:lvl1pPr algn="r">
              <a:defRPr sz="1200"/>
            </a:lvl1pPr>
          </a:lstStyle>
          <a:p>
            <a:fld id="{D1CC6D5E-B774-4A17-9A80-626BD5DFFC19}" type="datetimeFigureOut">
              <a:rPr lang="en-US" smtClean="0"/>
              <a:t>6/6/22</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0416" tIns="45208" rIns="90416" bIns="45208" rtlCol="0" anchor="ctr"/>
          <a:lstStyle/>
          <a:p>
            <a:endParaRPr lang="en-US" dirty="0"/>
          </a:p>
        </p:txBody>
      </p:sp>
      <p:sp>
        <p:nvSpPr>
          <p:cNvPr id="5" name="Notes Placeholder 4"/>
          <p:cNvSpPr>
            <a:spLocks noGrp="1"/>
          </p:cNvSpPr>
          <p:nvPr>
            <p:ph type="body" sz="quarter" idx="3"/>
          </p:nvPr>
        </p:nvSpPr>
        <p:spPr>
          <a:xfrm>
            <a:off x="700413" y="4473716"/>
            <a:ext cx="5609574" cy="3661028"/>
          </a:xfrm>
          <a:prstGeom prst="rect">
            <a:avLst/>
          </a:prstGeom>
        </p:spPr>
        <p:txBody>
          <a:bodyPr vert="horz" lIns="90416" tIns="45208" rIns="90416" bIns="4520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31108"/>
            <a:ext cx="3038258" cy="465292"/>
          </a:xfrm>
          <a:prstGeom prst="rect">
            <a:avLst/>
          </a:prstGeom>
        </p:spPr>
        <p:txBody>
          <a:bodyPr vert="horz" lIns="90416" tIns="45208" rIns="90416" bIns="4520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576" y="8831108"/>
            <a:ext cx="3038258" cy="465292"/>
          </a:xfrm>
          <a:prstGeom prst="rect">
            <a:avLst/>
          </a:prstGeom>
        </p:spPr>
        <p:txBody>
          <a:bodyPr vert="horz" lIns="90416" tIns="45208" rIns="90416" bIns="45208" rtlCol="0" anchor="b"/>
          <a:lstStyle>
            <a:lvl1pPr algn="r">
              <a:defRPr sz="1200"/>
            </a:lvl1pPr>
          </a:lstStyle>
          <a:p>
            <a:fld id="{F1D8E5CB-110C-419C-9A71-1AB511E59B82}" type="slidenum">
              <a:rPr lang="en-US" smtClean="0"/>
              <a:t>‹#›</a:t>
            </a:fld>
            <a:endParaRPr lang="en-US" dirty="0"/>
          </a:p>
        </p:txBody>
      </p:sp>
    </p:spTree>
    <p:extLst>
      <p:ext uri="{BB962C8B-B14F-4D97-AF65-F5344CB8AC3E}">
        <p14:creationId xmlns:p14="http://schemas.microsoft.com/office/powerpoint/2010/main" val="2250251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33687-8BC3-654E-9F69-DB0C8ABF50B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0D56E21E-1962-D445-A646-326A0A12BDD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4" name="Picture 3">
            <a:extLst>
              <a:ext uri="{FF2B5EF4-FFF2-40B4-BE49-F238E27FC236}">
                <a16:creationId xmlns:a16="http://schemas.microsoft.com/office/drawing/2014/main" id="{AA31F8CC-39A1-5E43-975A-B97EBA160ECB}"/>
              </a:ext>
            </a:extLst>
          </p:cNvPr>
          <p:cNvPicPr>
            <a:picLocks noChangeAspect="1"/>
          </p:cNvPicPr>
          <p:nvPr userDrawn="1"/>
        </p:nvPicPr>
        <p:blipFill rotWithShape="1">
          <a:blip r:embed="rId2">
            <a:extLst>
              <a:ext uri="{BEBA8EAE-BF5A-486C-A8C5-ECC9F3942E4B}">
                <a14:imgProps xmlns:a14="http://schemas.microsoft.com/office/drawing/2010/main">
                  <a14:imgLayer r:embed="rId3">
                    <a14:imgEffect>
                      <a14:backgroundRemoval t="16976" b="66844" l="10000" r="92889">
                        <a14:foregroundMark x1="17111" y1="27586" x2="17111" y2="27586"/>
                        <a14:foregroundMark x1="11111" y1="55968" x2="11111" y2="55968"/>
                        <a14:foregroundMark x1="19889" y1="62599" x2="19889" y2="62599"/>
                        <a14:foregroundMark x1="26444" y1="43501" x2="26444" y2="43501"/>
                        <a14:foregroundMark x1="18222" y1="37135" x2="18222" y2="37135"/>
                        <a14:foregroundMark x1="36667" y1="55438" x2="36667" y2="55438"/>
                        <a14:foregroundMark x1="54556" y1="54377" x2="54556" y2="54377"/>
                        <a14:foregroundMark x1="75333" y1="53050" x2="75333" y2="53050"/>
                        <a14:foregroundMark x1="82111" y1="51724" x2="82111" y2="51724"/>
                        <a14:foregroundMark x1="92889" y1="57294" x2="92889" y2="57294"/>
                        <a14:foregroundMark x1="86667" y1="35279" x2="86667" y2="35279"/>
                        <a14:foregroundMark x1="79889" y1="32891" x2="79889" y2="32891"/>
                        <a14:foregroundMark x1="76556" y1="32361" x2="76556" y2="32361"/>
                        <a14:foregroundMark x1="72111" y1="32361" x2="72111" y2="32361"/>
                        <a14:foregroundMark x1="57222" y1="35279" x2="57222" y2="35279"/>
                      </a14:backgroundRemoval>
                    </a14:imgEffect>
                  </a14:imgLayer>
                </a14:imgProps>
              </a:ext>
            </a:extLst>
          </a:blip>
          <a:srcRect t="11030" b="26857"/>
          <a:stretch/>
        </p:blipFill>
        <p:spPr>
          <a:xfrm>
            <a:off x="3550024" y="998352"/>
            <a:ext cx="5091952" cy="1317811"/>
          </a:xfrm>
          <a:prstGeom prst="rect">
            <a:avLst/>
          </a:prstGeom>
        </p:spPr>
      </p:pic>
    </p:spTree>
    <p:extLst>
      <p:ext uri="{BB962C8B-B14F-4D97-AF65-F5344CB8AC3E}">
        <p14:creationId xmlns:p14="http://schemas.microsoft.com/office/powerpoint/2010/main" val="4225273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94525-7CF4-7843-9458-1CD9567192A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97BF2ED-EAC0-F54D-B7E6-CDA376256AC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F9180A-7E65-A343-81A9-8BD97285E881}"/>
              </a:ext>
            </a:extLst>
          </p:cNvPr>
          <p:cNvSpPr>
            <a:spLocks noGrp="1"/>
          </p:cNvSpPr>
          <p:nvPr>
            <p:ph type="dt" sz="half" idx="10"/>
          </p:nvPr>
        </p:nvSpPr>
        <p:spPr/>
        <p:txBody>
          <a:bodyPr/>
          <a:lstStyle/>
          <a:p>
            <a:fld id="{D29A5F8E-B605-1F4F-B29D-741121F73EAD}" type="datetimeFigureOut">
              <a:rPr lang="en-US" smtClean="0"/>
              <a:t>6/6/22</a:t>
            </a:fld>
            <a:endParaRPr lang="en-US" dirty="0"/>
          </a:p>
        </p:txBody>
      </p:sp>
      <p:sp>
        <p:nvSpPr>
          <p:cNvPr id="5" name="Footer Placeholder 4">
            <a:extLst>
              <a:ext uri="{FF2B5EF4-FFF2-40B4-BE49-F238E27FC236}">
                <a16:creationId xmlns:a16="http://schemas.microsoft.com/office/drawing/2014/main" id="{1ECCDD22-BCAB-3145-88F4-78D0E25C897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4025431-54AD-F545-BE98-86392EA4E94D}"/>
              </a:ext>
            </a:extLst>
          </p:cNvPr>
          <p:cNvSpPr>
            <a:spLocks noGrp="1"/>
          </p:cNvSpPr>
          <p:nvPr>
            <p:ph type="sldNum" sz="quarter" idx="12"/>
          </p:nvPr>
        </p:nvSpPr>
        <p:spPr/>
        <p:txBody>
          <a:bodyPr/>
          <a:lstStyle/>
          <a:p>
            <a:fld id="{076DFE5E-4C86-A049-8712-71E4B501012F}" type="slidenum">
              <a:rPr lang="en-US" smtClean="0"/>
              <a:t>‹#›</a:t>
            </a:fld>
            <a:endParaRPr lang="en-US" dirty="0"/>
          </a:p>
        </p:txBody>
      </p:sp>
    </p:spTree>
    <p:extLst>
      <p:ext uri="{BB962C8B-B14F-4D97-AF65-F5344CB8AC3E}">
        <p14:creationId xmlns:p14="http://schemas.microsoft.com/office/powerpoint/2010/main" val="683441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858C90-96A3-2346-A4B9-C7FD1C19DB8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A6F222B-D62A-7D46-A229-77DEDCDDC15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80540E-58F8-B64E-99CD-E40C9E9D48C7}"/>
              </a:ext>
            </a:extLst>
          </p:cNvPr>
          <p:cNvSpPr>
            <a:spLocks noGrp="1"/>
          </p:cNvSpPr>
          <p:nvPr>
            <p:ph type="dt" sz="half" idx="10"/>
          </p:nvPr>
        </p:nvSpPr>
        <p:spPr/>
        <p:txBody>
          <a:bodyPr/>
          <a:lstStyle/>
          <a:p>
            <a:fld id="{D29A5F8E-B605-1F4F-B29D-741121F73EAD}" type="datetimeFigureOut">
              <a:rPr lang="en-US" smtClean="0"/>
              <a:t>6/6/22</a:t>
            </a:fld>
            <a:endParaRPr lang="en-US" dirty="0"/>
          </a:p>
        </p:txBody>
      </p:sp>
      <p:sp>
        <p:nvSpPr>
          <p:cNvPr id="5" name="Footer Placeholder 4">
            <a:extLst>
              <a:ext uri="{FF2B5EF4-FFF2-40B4-BE49-F238E27FC236}">
                <a16:creationId xmlns:a16="http://schemas.microsoft.com/office/drawing/2014/main" id="{BC8984C9-A543-8F45-8F0F-FAB4A089071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C0BCF14-0773-4146-868B-4B7E68E45AB7}"/>
              </a:ext>
            </a:extLst>
          </p:cNvPr>
          <p:cNvSpPr>
            <a:spLocks noGrp="1"/>
          </p:cNvSpPr>
          <p:nvPr>
            <p:ph type="sldNum" sz="quarter" idx="12"/>
          </p:nvPr>
        </p:nvSpPr>
        <p:spPr/>
        <p:txBody>
          <a:bodyPr/>
          <a:lstStyle/>
          <a:p>
            <a:fld id="{076DFE5E-4C86-A049-8712-71E4B501012F}" type="slidenum">
              <a:rPr lang="en-US" smtClean="0"/>
              <a:t>‹#›</a:t>
            </a:fld>
            <a:endParaRPr lang="en-US" dirty="0"/>
          </a:p>
        </p:txBody>
      </p:sp>
    </p:spTree>
    <p:extLst>
      <p:ext uri="{BB962C8B-B14F-4D97-AF65-F5344CB8AC3E}">
        <p14:creationId xmlns:p14="http://schemas.microsoft.com/office/powerpoint/2010/main" val="3892441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E163C-4402-524C-AF3A-71B7096513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B86A3F-2B8F-4945-8B4C-5AB8FDA7CCB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7690E4-141D-D54F-AB90-834DC50886CA}"/>
              </a:ext>
            </a:extLst>
          </p:cNvPr>
          <p:cNvSpPr>
            <a:spLocks noGrp="1"/>
          </p:cNvSpPr>
          <p:nvPr>
            <p:ph type="dt" sz="half" idx="10"/>
          </p:nvPr>
        </p:nvSpPr>
        <p:spPr/>
        <p:txBody>
          <a:bodyPr/>
          <a:lstStyle/>
          <a:p>
            <a:fld id="{D29A5F8E-B605-1F4F-B29D-741121F73EAD}" type="datetimeFigureOut">
              <a:rPr lang="en-US" smtClean="0"/>
              <a:t>6/6/22</a:t>
            </a:fld>
            <a:endParaRPr lang="en-US" dirty="0"/>
          </a:p>
        </p:txBody>
      </p:sp>
      <p:sp>
        <p:nvSpPr>
          <p:cNvPr id="5" name="Footer Placeholder 4">
            <a:extLst>
              <a:ext uri="{FF2B5EF4-FFF2-40B4-BE49-F238E27FC236}">
                <a16:creationId xmlns:a16="http://schemas.microsoft.com/office/drawing/2014/main" id="{077D0D84-5994-2640-9C10-9F8EF89434E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AC6A3BD-99EC-BE48-BF4A-6A8DDD69D607}"/>
              </a:ext>
            </a:extLst>
          </p:cNvPr>
          <p:cNvSpPr>
            <a:spLocks noGrp="1"/>
          </p:cNvSpPr>
          <p:nvPr>
            <p:ph type="sldNum" sz="quarter" idx="12"/>
          </p:nvPr>
        </p:nvSpPr>
        <p:spPr/>
        <p:txBody>
          <a:bodyPr/>
          <a:lstStyle/>
          <a:p>
            <a:fld id="{076DFE5E-4C86-A049-8712-71E4B501012F}" type="slidenum">
              <a:rPr lang="en-US" smtClean="0"/>
              <a:t>‹#›</a:t>
            </a:fld>
            <a:endParaRPr lang="en-US" dirty="0"/>
          </a:p>
        </p:txBody>
      </p:sp>
    </p:spTree>
    <p:extLst>
      <p:ext uri="{BB962C8B-B14F-4D97-AF65-F5344CB8AC3E}">
        <p14:creationId xmlns:p14="http://schemas.microsoft.com/office/powerpoint/2010/main" val="1334696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6E6A4-8298-0546-B880-D7CE04D4A9E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6AF841-46DF-7C47-9215-3CC81BA022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62FC7E0-4F59-9643-AFAD-158FF1D29881}"/>
              </a:ext>
            </a:extLst>
          </p:cNvPr>
          <p:cNvSpPr>
            <a:spLocks noGrp="1"/>
          </p:cNvSpPr>
          <p:nvPr>
            <p:ph type="dt" sz="half" idx="10"/>
          </p:nvPr>
        </p:nvSpPr>
        <p:spPr/>
        <p:txBody>
          <a:bodyPr/>
          <a:lstStyle/>
          <a:p>
            <a:fld id="{D29A5F8E-B605-1F4F-B29D-741121F73EAD}" type="datetimeFigureOut">
              <a:rPr lang="en-US" smtClean="0"/>
              <a:t>6/6/22</a:t>
            </a:fld>
            <a:endParaRPr lang="en-US" dirty="0"/>
          </a:p>
        </p:txBody>
      </p:sp>
      <p:sp>
        <p:nvSpPr>
          <p:cNvPr id="5" name="Footer Placeholder 4">
            <a:extLst>
              <a:ext uri="{FF2B5EF4-FFF2-40B4-BE49-F238E27FC236}">
                <a16:creationId xmlns:a16="http://schemas.microsoft.com/office/drawing/2014/main" id="{BF6BC02F-F2F4-9D40-B510-3EA39668AAD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7EE6DE0-6785-6942-B836-5FB149618C4F}"/>
              </a:ext>
            </a:extLst>
          </p:cNvPr>
          <p:cNvSpPr>
            <a:spLocks noGrp="1"/>
          </p:cNvSpPr>
          <p:nvPr>
            <p:ph type="sldNum" sz="quarter" idx="12"/>
          </p:nvPr>
        </p:nvSpPr>
        <p:spPr/>
        <p:txBody>
          <a:bodyPr/>
          <a:lstStyle/>
          <a:p>
            <a:fld id="{076DFE5E-4C86-A049-8712-71E4B501012F}" type="slidenum">
              <a:rPr lang="en-US" smtClean="0"/>
              <a:t>‹#›</a:t>
            </a:fld>
            <a:endParaRPr lang="en-US" dirty="0"/>
          </a:p>
        </p:txBody>
      </p:sp>
    </p:spTree>
    <p:extLst>
      <p:ext uri="{BB962C8B-B14F-4D97-AF65-F5344CB8AC3E}">
        <p14:creationId xmlns:p14="http://schemas.microsoft.com/office/powerpoint/2010/main" val="4082294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2B11C-8B85-BE4B-8FF2-8B47508A28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620A47-06D0-5743-9081-E4872CD100F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1308BA5-AD8E-C24B-9F04-2C3FBA674B7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8A04FFE-0F31-9B45-A9B0-E21B6BDC6C66}"/>
              </a:ext>
            </a:extLst>
          </p:cNvPr>
          <p:cNvSpPr>
            <a:spLocks noGrp="1"/>
          </p:cNvSpPr>
          <p:nvPr>
            <p:ph type="dt" sz="half" idx="10"/>
          </p:nvPr>
        </p:nvSpPr>
        <p:spPr/>
        <p:txBody>
          <a:bodyPr/>
          <a:lstStyle/>
          <a:p>
            <a:fld id="{D29A5F8E-B605-1F4F-B29D-741121F73EAD}" type="datetimeFigureOut">
              <a:rPr lang="en-US" smtClean="0"/>
              <a:t>6/6/22</a:t>
            </a:fld>
            <a:endParaRPr lang="en-US" dirty="0"/>
          </a:p>
        </p:txBody>
      </p:sp>
      <p:sp>
        <p:nvSpPr>
          <p:cNvPr id="6" name="Footer Placeholder 5">
            <a:extLst>
              <a:ext uri="{FF2B5EF4-FFF2-40B4-BE49-F238E27FC236}">
                <a16:creationId xmlns:a16="http://schemas.microsoft.com/office/drawing/2014/main" id="{FAF734B4-61B4-674C-A27B-32E857BF10E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7A4DAF0-695A-9748-8861-19BC1EE9375E}"/>
              </a:ext>
            </a:extLst>
          </p:cNvPr>
          <p:cNvSpPr>
            <a:spLocks noGrp="1"/>
          </p:cNvSpPr>
          <p:nvPr>
            <p:ph type="sldNum" sz="quarter" idx="12"/>
          </p:nvPr>
        </p:nvSpPr>
        <p:spPr/>
        <p:txBody>
          <a:bodyPr/>
          <a:lstStyle/>
          <a:p>
            <a:fld id="{076DFE5E-4C86-A049-8712-71E4B501012F}" type="slidenum">
              <a:rPr lang="en-US" smtClean="0"/>
              <a:t>‹#›</a:t>
            </a:fld>
            <a:endParaRPr lang="en-US" dirty="0"/>
          </a:p>
        </p:txBody>
      </p:sp>
    </p:spTree>
    <p:extLst>
      <p:ext uri="{BB962C8B-B14F-4D97-AF65-F5344CB8AC3E}">
        <p14:creationId xmlns:p14="http://schemas.microsoft.com/office/powerpoint/2010/main" val="2710591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6CDD5-5C19-6441-8F8B-F7C15D8E5D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74CA73B-980F-BE47-9782-16A19B49E3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1471B0C-DAC2-104A-913C-F361AECBF94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C986AEF-FF13-064E-9E6B-6176C5C0C70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A30F52-D4F8-0A44-B010-695C5185BDC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267DB1B-E455-D74C-8CAE-161626980B94}"/>
              </a:ext>
            </a:extLst>
          </p:cNvPr>
          <p:cNvSpPr>
            <a:spLocks noGrp="1"/>
          </p:cNvSpPr>
          <p:nvPr>
            <p:ph type="dt" sz="half" idx="10"/>
          </p:nvPr>
        </p:nvSpPr>
        <p:spPr/>
        <p:txBody>
          <a:bodyPr/>
          <a:lstStyle/>
          <a:p>
            <a:fld id="{D29A5F8E-B605-1F4F-B29D-741121F73EAD}" type="datetimeFigureOut">
              <a:rPr lang="en-US" smtClean="0"/>
              <a:t>6/6/22</a:t>
            </a:fld>
            <a:endParaRPr lang="en-US" dirty="0"/>
          </a:p>
        </p:txBody>
      </p:sp>
      <p:sp>
        <p:nvSpPr>
          <p:cNvPr id="8" name="Footer Placeholder 7">
            <a:extLst>
              <a:ext uri="{FF2B5EF4-FFF2-40B4-BE49-F238E27FC236}">
                <a16:creationId xmlns:a16="http://schemas.microsoft.com/office/drawing/2014/main" id="{61B24A74-D0A7-CC42-89AD-E8A8DE9E7C0C}"/>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663AF05A-403F-5A40-A7F8-6514C090840E}"/>
              </a:ext>
            </a:extLst>
          </p:cNvPr>
          <p:cNvSpPr>
            <a:spLocks noGrp="1"/>
          </p:cNvSpPr>
          <p:nvPr>
            <p:ph type="sldNum" sz="quarter" idx="12"/>
          </p:nvPr>
        </p:nvSpPr>
        <p:spPr/>
        <p:txBody>
          <a:bodyPr/>
          <a:lstStyle/>
          <a:p>
            <a:fld id="{076DFE5E-4C86-A049-8712-71E4B501012F}" type="slidenum">
              <a:rPr lang="en-US" smtClean="0"/>
              <a:t>‹#›</a:t>
            </a:fld>
            <a:endParaRPr lang="en-US" dirty="0"/>
          </a:p>
        </p:txBody>
      </p:sp>
    </p:spTree>
    <p:extLst>
      <p:ext uri="{BB962C8B-B14F-4D97-AF65-F5344CB8AC3E}">
        <p14:creationId xmlns:p14="http://schemas.microsoft.com/office/powerpoint/2010/main" val="234768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1F858-ED59-7D4D-9B24-C6364525C3D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598F1E5-F214-6049-97FB-BF5D6A4B60AF}"/>
              </a:ext>
            </a:extLst>
          </p:cNvPr>
          <p:cNvSpPr>
            <a:spLocks noGrp="1"/>
          </p:cNvSpPr>
          <p:nvPr>
            <p:ph type="dt" sz="half" idx="10"/>
          </p:nvPr>
        </p:nvSpPr>
        <p:spPr/>
        <p:txBody>
          <a:bodyPr/>
          <a:lstStyle/>
          <a:p>
            <a:fld id="{D29A5F8E-B605-1F4F-B29D-741121F73EAD}" type="datetimeFigureOut">
              <a:rPr lang="en-US" smtClean="0"/>
              <a:t>6/6/22</a:t>
            </a:fld>
            <a:endParaRPr lang="en-US" dirty="0"/>
          </a:p>
        </p:txBody>
      </p:sp>
      <p:sp>
        <p:nvSpPr>
          <p:cNvPr id="4" name="Footer Placeholder 3">
            <a:extLst>
              <a:ext uri="{FF2B5EF4-FFF2-40B4-BE49-F238E27FC236}">
                <a16:creationId xmlns:a16="http://schemas.microsoft.com/office/drawing/2014/main" id="{C320F617-889F-6D49-9DC2-AE72795DA7D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26684FE-C388-7A42-AC9F-0FA78A24567C}"/>
              </a:ext>
            </a:extLst>
          </p:cNvPr>
          <p:cNvSpPr>
            <a:spLocks noGrp="1"/>
          </p:cNvSpPr>
          <p:nvPr>
            <p:ph type="sldNum" sz="quarter" idx="12"/>
          </p:nvPr>
        </p:nvSpPr>
        <p:spPr/>
        <p:txBody>
          <a:bodyPr/>
          <a:lstStyle/>
          <a:p>
            <a:fld id="{076DFE5E-4C86-A049-8712-71E4B501012F}" type="slidenum">
              <a:rPr lang="en-US" smtClean="0"/>
              <a:t>‹#›</a:t>
            </a:fld>
            <a:endParaRPr lang="en-US" dirty="0"/>
          </a:p>
        </p:txBody>
      </p:sp>
    </p:spTree>
    <p:extLst>
      <p:ext uri="{BB962C8B-B14F-4D97-AF65-F5344CB8AC3E}">
        <p14:creationId xmlns:p14="http://schemas.microsoft.com/office/powerpoint/2010/main" val="785035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FA3BC5-1BA6-4247-9E93-4B1801F7BEB5}"/>
              </a:ext>
            </a:extLst>
          </p:cNvPr>
          <p:cNvSpPr>
            <a:spLocks noGrp="1"/>
          </p:cNvSpPr>
          <p:nvPr>
            <p:ph type="dt" sz="half" idx="10"/>
          </p:nvPr>
        </p:nvSpPr>
        <p:spPr/>
        <p:txBody>
          <a:bodyPr/>
          <a:lstStyle/>
          <a:p>
            <a:fld id="{D29A5F8E-B605-1F4F-B29D-741121F73EAD}" type="datetimeFigureOut">
              <a:rPr lang="en-US" smtClean="0"/>
              <a:t>6/6/22</a:t>
            </a:fld>
            <a:endParaRPr lang="en-US" dirty="0"/>
          </a:p>
        </p:txBody>
      </p:sp>
      <p:sp>
        <p:nvSpPr>
          <p:cNvPr id="3" name="Footer Placeholder 2">
            <a:extLst>
              <a:ext uri="{FF2B5EF4-FFF2-40B4-BE49-F238E27FC236}">
                <a16:creationId xmlns:a16="http://schemas.microsoft.com/office/drawing/2014/main" id="{5B67427C-A296-604D-8938-2DAF617B943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499554-3C0B-E447-9FBC-40C0E9766DC1}"/>
              </a:ext>
            </a:extLst>
          </p:cNvPr>
          <p:cNvSpPr>
            <a:spLocks noGrp="1"/>
          </p:cNvSpPr>
          <p:nvPr>
            <p:ph type="sldNum" sz="quarter" idx="12"/>
          </p:nvPr>
        </p:nvSpPr>
        <p:spPr/>
        <p:txBody>
          <a:bodyPr/>
          <a:lstStyle/>
          <a:p>
            <a:fld id="{076DFE5E-4C86-A049-8712-71E4B501012F}" type="slidenum">
              <a:rPr lang="en-US" smtClean="0"/>
              <a:t>‹#›</a:t>
            </a:fld>
            <a:endParaRPr lang="en-US" dirty="0"/>
          </a:p>
        </p:txBody>
      </p:sp>
    </p:spTree>
    <p:extLst>
      <p:ext uri="{BB962C8B-B14F-4D97-AF65-F5344CB8AC3E}">
        <p14:creationId xmlns:p14="http://schemas.microsoft.com/office/powerpoint/2010/main" val="433779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AD28C-C59A-7746-B45B-D963AAA6A3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37BE155-29BB-234F-8529-62949191CD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3A1B93B-278B-4F46-A23B-8F0C73B719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E9D1EBD-CEBE-6749-8229-39936E9C9991}"/>
              </a:ext>
            </a:extLst>
          </p:cNvPr>
          <p:cNvSpPr>
            <a:spLocks noGrp="1"/>
          </p:cNvSpPr>
          <p:nvPr>
            <p:ph type="dt" sz="half" idx="10"/>
          </p:nvPr>
        </p:nvSpPr>
        <p:spPr/>
        <p:txBody>
          <a:bodyPr/>
          <a:lstStyle/>
          <a:p>
            <a:fld id="{D29A5F8E-B605-1F4F-B29D-741121F73EAD}" type="datetimeFigureOut">
              <a:rPr lang="en-US" smtClean="0"/>
              <a:t>6/6/22</a:t>
            </a:fld>
            <a:endParaRPr lang="en-US" dirty="0"/>
          </a:p>
        </p:txBody>
      </p:sp>
      <p:sp>
        <p:nvSpPr>
          <p:cNvPr id="6" name="Footer Placeholder 5">
            <a:extLst>
              <a:ext uri="{FF2B5EF4-FFF2-40B4-BE49-F238E27FC236}">
                <a16:creationId xmlns:a16="http://schemas.microsoft.com/office/drawing/2014/main" id="{42CA1435-AEA2-4C47-AEC0-C553E41CB6C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E33D9C6-3349-964A-9B9E-1FDBCD5A20D6}"/>
              </a:ext>
            </a:extLst>
          </p:cNvPr>
          <p:cNvSpPr>
            <a:spLocks noGrp="1"/>
          </p:cNvSpPr>
          <p:nvPr>
            <p:ph type="sldNum" sz="quarter" idx="12"/>
          </p:nvPr>
        </p:nvSpPr>
        <p:spPr/>
        <p:txBody>
          <a:bodyPr/>
          <a:lstStyle/>
          <a:p>
            <a:fld id="{076DFE5E-4C86-A049-8712-71E4B501012F}" type="slidenum">
              <a:rPr lang="en-US" smtClean="0"/>
              <a:t>‹#›</a:t>
            </a:fld>
            <a:endParaRPr lang="en-US" dirty="0"/>
          </a:p>
        </p:txBody>
      </p:sp>
    </p:spTree>
    <p:extLst>
      <p:ext uri="{BB962C8B-B14F-4D97-AF65-F5344CB8AC3E}">
        <p14:creationId xmlns:p14="http://schemas.microsoft.com/office/powerpoint/2010/main" val="3277217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19B23-43A5-6149-9DB4-670AC474CF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86D2193-4D08-BA45-A404-9FC8830A47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5AF40A3F-AF9E-9A40-938E-808BFCD8EE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DC90698-1C33-0E49-AD10-E20AB49690CF}"/>
              </a:ext>
            </a:extLst>
          </p:cNvPr>
          <p:cNvSpPr>
            <a:spLocks noGrp="1"/>
          </p:cNvSpPr>
          <p:nvPr>
            <p:ph type="dt" sz="half" idx="10"/>
          </p:nvPr>
        </p:nvSpPr>
        <p:spPr/>
        <p:txBody>
          <a:bodyPr/>
          <a:lstStyle/>
          <a:p>
            <a:fld id="{D29A5F8E-B605-1F4F-B29D-741121F73EAD}" type="datetimeFigureOut">
              <a:rPr lang="en-US" smtClean="0"/>
              <a:t>6/6/22</a:t>
            </a:fld>
            <a:endParaRPr lang="en-US" dirty="0"/>
          </a:p>
        </p:txBody>
      </p:sp>
      <p:sp>
        <p:nvSpPr>
          <p:cNvPr id="6" name="Footer Placeholder 5">
            <a:extLst>
              <a:ext uri="{FF2B5EF4-FFF2-40B4-BE49-F238E27FC236}">
                <a16:creationId xmlns:a16="http://schemas.microsoft.com/office/drawing/2014/main" id="{F1EF8933-2CBA-054D-BE4E-7ABAC02689E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4496E61-9548-7E4F-96BA-FA9D18DA9D54}"/>
              </a:ext>
            </a:extLst>
          </p:cNvPr>
          <p:cNvSpPr>
            <a:spLocks noGrp="1"/>
          </p:cNvSpPr>
          <p:nvPr>
            <p:ph type="sldNum" sz="quarter" idx="12"/>
          </p:nvPr>
        </p:nvSpPr>
        <p:spPr/>
        <p:txBody>
          <a:bodyPr/>
          <a:lstStyle/>
          <a:p>
            <a:fld id="{076DFE5E-4C86-A049-8712-71E4B501012F}" type="slidenum">
              <a:rPr lang="en-US" smtClean="0"/>
              <a:t>‹#›</a:t>
            </a:fld>
            <a:endParaRPr lang="en-US" dirty="0"/>
          </a:p>
        </p:txBody>
      </p:sp>
    </p:spTree>
    <p:extLst>
      <p:ext uri="{BB962C8B-B14F-4D97-AF65-F5344CB8AC3E}">
        <p14:creationId xmlns:p14="http://schemas.microsoft.com/office/powerpoint/2010/main" val="3897740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BEA25E59-8EBD-C34E-B122-082048466F0F}"/>
              </a:ext>
            </a:extLst>
          </p:cNvPr>
          <p:cNvPicPr>
            <a:picLocks noChangeAspect="1"/>
          </p:cNvPicPr>
          <p:nvPr userDrawn="1"/>
        </p:nvPicPr>
        <p:blipFill>
          <a:blip r:embed="rId13">
            <a:alphaModFix amt="43000"/>
          </a:blip>
          <a:stretch>
            <a:fillRect/>
          </a:stretch>
        </p:blipFill>
        <p:spPr>
          <a:xfrm rot="20927201">
            <a:off x="1499574" y="-1041662"/>
            <a:ext cx="9059807" cy="9059807"/>
          </a:xfrm>
          <a:prstGeom prst="rect">
            <a:avLst/>
          </a:prstGeom>
        </p:spPr>
      </p:pic>
      <p:sp>
        <p:nvSpPr>
          <p:cNvPr id="2" name="Title Placeholder 1">
            <a:extLst>
              <a:ext uri="{FF2B5EF4-FFF2-40B4-BE49-F238E27FC236}">
                <a16:creationId xmlns:a16="http://schemas.microsoft.com/office/drawing/2014/main" id="{D7A9CB2B-B6B6-7E43-9DA4-CE0639AC5523}"/>
              </a:ext>
            </a:extLst>
          </p:cNvPr>
          <p:cNvSpPr>
            <a:spLocks noGrp="1"/>
          </p:cNvSpPr>
          <p:nvPr>
            <p:ph type="title"/>
          </p:nvPr>
        </p:nvSpPr>
        <p:spPr>
          <a:xfrm>
            <a:off x="838200" y="739588"/>
            <a:ext cx="10515600" cy="9511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BD8FBE0-FF82-C84D-B1CB-D888ABD9FA00}"/>
              </a:ext>
            </a:extLst>
          </p:cNvPr>
          <p:cNvSpPr>
            <a:spLocks noGrp="1"/>
          </p:cNvSpPr>
          <p:nvPr>
            <p:ph type="body" idx="1"/>
          </p:nvPr>
        </p:nvSpPr>
        <p:spPr>
          <a:xfrm>
            <a:off x="838200" y="1825625"/>
            <a:ext cx="10515600" cy="419865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A1475E-230F-5C44-94EE-CED0FF080F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9A5F8E-B605-1F4F-B29D-741121F73EAD}" type="datetimeFigureOut">
              <a:rPr lang="en-US" smtClean="0"/>
              <a:t>6/6/22</a:t>
            </a:fld>
            <a:endParaRPr lang="en-US" dirty="0"/>
          </a:p>
        </p:txBody>
      </p:sp>
      <p:sp>
        <p:nvSpPr>
          <p:cNvPr id="5" name="Footer Placeholder 4">
            <a:extLst>
              <a:ext uri="{FF2B5EF4-FFF2-40B4-BE49-F238E27FC236}">
                <a16:creationId xmlns:a16="http://schemas.microsoft.com/office/drawing/2014/main" id="{E42406C6-6992-2B48-8AF8-E08E601D6C4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0FDFA76D-DCF5-BC4E-BA78-40DC7670195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6DFE5E-4C86-A049-8712-71E4B501012F}" type="slidenum">
              <a:rPr lang="en-US" smtClean="0"/>
              <a:t>‹#›</a:t>
            </a:fld>
            <a:endParaRPr lang="en-US" dirty="0"/>
          </a:p>
        </p:txBody>
      </p:sp>
      <p:sp>
        <p:nvSpPr>
          <p:cNvPr id="7" name="Rectangle 6">
            <a:extLst>
              <a:ext uri="{FF2B5EF4-FFF2-40B4-BE49-F238E27FC236}">
                <a16:creationId xmlns:a16="http://schemas.microsoft.com/office/drawing/2014/main" id="{C2BE07D0-92B3-4B43-90A9-11F09EF62CCA}"/>
              </a:ext>
            </a:extLst>
          </p:cNvPr>
          <p:cNvSpPr/>
          <p:nvPr userDrawn="1"/>
        </p:nvSpPr>
        <p:spPr>
          <a:xfrm>
            <a:off x="0" y="6118412"/>
            <a:ext cx="12192000" cy="739588"/>
          </a:xfrm>
          <a:prstGeom prst="rect">
            <a:avLst/>
          </a:prstGeom>
          <a:solidFill>
            <a:srgbClr val="1E48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E0071BCE-EE88-5148-B02D-E90B5E061D3D}"/>
              </a:ext>
            </a:extLst>
          </p:cNvPr>
          <p:cNvSpPr/>
          <p:nvPr userDrawn="1"/>
        </p:nvSpPr>
        <p:spPr>
          <a:xfrm>
            <a:off x="0" y="0"/>
            <a:ext cx="12214412" cy="739588"/>
          </a:xfrm>
          <a:prstGeom prst="rect">
            <a:avLst/>
          </a:prstGeom>
          <a:solidFill>
            <a:srgbClr val="0195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 name="Picture 15">
            <a:extLst>
              <a:ext uri="{FF2B5EF4-FFF2-40B4-BE49-F238E27FC236}">
                <a16:creationId xmlns:a16="http://schemas.microsoft.com/office/drawing/2014/main" id="{DEF7C517-6AE3-5245-B224-4A2C7F92C5ED}"/>
              </a:ext>
            </a:extLst>
          </p:cNvPr>
          <p:cNvPicPr>
            <a:picLocks noChangeAspect="1"/>
          </p:cNvPicPr>
          <p:nvPr userDrawn="1"/>
        </p:nvPicPr>
        <p:blipFill>
          <a:blip r:embed="rId14"/>
          <a:stretch>
            <a:fillRect/>
          </a:stretch>
        </p:blipFill>
        <p:spPr>
          <a:xfrm>
            <a:off x="9547409" y="-119996"/>
            <a:ext cx="2645871" cy="1114051"/>
          </a:xfrm>
          <a:prstGeom prst="rect">
            <a:avLst/>
          </a:prstGeom>
        </p:spPr>
      </p:pic>
      <p:sp>
        <p:nvSpPr>
          <p:cNvPr id="8" name="Footer Placeholder 4">
            <a:extLst>
              <a:ext uri="{FF2B5EF4-FFF2-40B4-BE49-F238E27FC236}">
                <a16:creationId xmlns:a16="http://schemas.microsoft.com/office/drawing/2014/main" id="{6DB21988-E434-694D-9B52-858D92E0B0A7}"/>
              </a:ext>
            </a:extLst>
          </p:cNvPr>
          <p:cNvSpPr txBox="1">
            <a:spLocks/>
          </p:cNvSpPr>
          <p:nvPr userDrawn="1"/>
        </p:nvSpPr>
        <p:spPr>
          <a:xfrm>
            <a:off x="0" y="6242050"/>
            <a:ext cx="12192000" cy="365125"/>
          </a:xfrm>
          <a:prstGeom prst="rect">
            <a:avLst/>
          </a:prstGeom>
        </p:spPr>
        <p:txBody>
          <a:bodyPr/>
          <a:lstStyle>
            <a:defPPr>
              <a:defRPr lang="en-US"/>
            </a:defPPr>
            <a:lvl1pPr marL="0" algn="l" defTabSz="914400" rtl="0" eaLnBrk="1" latinLnBrk="0" hangingPunct="1">
              <a:defRPr sz="2000" b="1" kern="1200">
                <a:solidFill>
                  <a:schemeClr val="bg1"/>
                </a:solidFill>
                <a:effectLst>
                  <a:outerShdw blurRad="38100" dist="38100" dir="2700000" algn="tl">
                    <a:srgbClr val="000000">
                      <a:alpha val="43137"/>
                    </a:srgbClr>
                  </a:outerShdw>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t>One Team. One Mission. One Rock Hill.</a:t>
            </a:r>
          </a:p>
        </p:txBody>
      </p:sp>
    </p:spTree>
    <p:extLst>
      <p:ext uri="{BB962C8B-B14F-4D97-AF65-F5344CB8AC3E}">
        <p14:creationId xmlns:p14="http://schemas.microsoft.com/office/powerpoint/2010/main" val="19400392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rgbClr val="01958A"/>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www.rock-hill.k12.sc.us/Domain/825"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AF954-FD5C-46BD-B12F-A06CFF7CD8A9}"/>
              </a:ext>
            </a:extLst>
          </p:cNvPr>
          <p:cNvSpPr>
            <a:spLocks noGrp="1"/>
          </p:cNvSpPr>
          <p:nvPr>
            <p:ph type="ctrTitle"/>
          </p:nvPr>
        </p:nvSpPr>
        <p:spPr>
          <a:xfrm>
            <a:off x="1524000" y="2243576"/>
            <a:ext cx="9144000" cy="2387600"/>
          </a:xfrm>
        </p:spPr>
        <p:txBody>
          <a:bodyPr>
            <a:normAutofit fontScale="90000"/>
          </a:bodyPr>
          <a:lstStyle/>
          <a:p>
            <a:r>
              <a:rPr lang="en-US" dirty="0"/>
              <a:t>FAQ:</a:t>
            </a:r>
            <a:br>
              <a:rPr lang="en-US" dirty="0"/>
            </a:br>
            <a:r>
              <a:rPr lang="en-US" dirty="0"/>
              <a:t>Middle School Attendance Line Adjustments for August 2022</a:t>
            </a:r>
          </a:p>
        </p:txBody>
      </p:sp>
      <p:sp>
        <p:nvSpPr>
          <p:cNvPr id="3" name="Subtitle 2">
            <a:extLst>
              <a:ext uri="{FF2B5EF4-FFF2-40B4-BE49-F238E27FC236}">
                <a16:creationId xmlns:a16="http://schemas.microsoft.com/office/drawing/2014/main" id="{CCB1D7BE-F630-47DC-86B9-CA75649BE5DB}"/>
              </a:ext>
            </a:extLst>
          </p:cNvPr>
          <p:cNvSpPr>
            <a:spLocks noGrp="1"/>
          </p:cNvSpPr>
          <p:nvPr>
            <p:ph type="subTitle" idx="1"/>
          </p:nvPr>
        </p:nvSpPr>
        <p:spPr>
          <a:xfrm>
            <a:off x="1524000" y="4577258"/>
            <a:ext cx="9144000" cy="1655762"/>
          </a:xfrm>
        </p:spPr>
        <p:txBody>
          <a:bodyPr/>
          <a:lstStyle/>
          <a:p>
            <a:r>
              <a:rPr lang="en-US" dirty="0"/>
              <a:t>Information presented to the </a:t>
            </a:r>
          </a:p>
          <a:p>
            <a:r>
              <a:rPr lang="en-US" dirty="0"/>
              <a:t>School Board of Trustees</a:t>
            </a:r>
          </a:p>
          <a:p>
            <a:r>
              <a:rPr lang="en-US" dirty="0"/>
              <a:t>May 23, 2022</a:t>
            </a:r>
          </a:p>
        </p:txBody>
      </p:sp>
      <p:sp>
        <p:nvSpPr>
          <p:cNvPr id="4" name="TextBox 3">
            <a:extLst>
              <a:ext uri="{FF2B5EF4-FFF2-40B4-BE49-F238E27FC236}">
                <a16:creationId xmlns:a16="http://schemas.microsoft.com/office/drawing/2014/main" id="{0B02DB50-A382-40ED-97B8-37DF14B37E6E}"/>
              </a:ext>
            </a:extLst>
          </p:cNvPr>
          <p:cNvSpPr txBox="1"/>
          <p:nvPr/>
        </p:nvSpPr>
        <p:spPr>
          <a:xfrm>
            <a:off x="3900881" y="6233020"/>
            <a:ext cx="4345497" cy="427839"/>
          </a:xfrm>
          <a:prstGeom prst="rect">
            <a:avLst/>
          </a:prstGeom>
          <a:solidFill>
            <a:srgbClr val="1E4872"/>
          </a:solidFill>
        </p:spPr>
        <p:txBody>
          <a:bodyPr wrap="square" rtlCol="0">
            <a:spAutoFit/>
          </a:bodyPr>
          <a:lstStyle/>
          <a:p>
            <a:endParaRPr lang="en-US" dirty="0"/>
          </a:p>
        </p:txBody>
      </p:sp>
    </p:spTree>
    <p:extLst>
      <p:ext uri="{BB962C8B-B14F-4D97-AF65-F5344CB8AC3E}">
        <p14:creationId xmlns:p14="http://schemas.microsoft.com/office/powerpoint/2010/main" val="505781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4E58A0C-4F25-400D-BDED-207BCE2A7949}"/>
              </a:ext>
            </a:extLst>
          </p:cNvPr>
          <p:cNvSpPr txBox="1"/>
          <p:nvPr/>
        </p:nvSpPr>
        <p:spPr>
          <a:xfrm>
            <a:off x="3900881" y="6233020"/>
            <a:ext cx="4345497" cy="427839"/>
          </a:xfrm>
          <a:prstGeom prst="rect">
            <a:avLst/>
          </a:prstGeom>
          <a:solidFill>
            <a:srgbClr val="1E4872"/>
          </a:solidFill>
        </p:spPr>
        <p:txBody>
          <a:bodyPr wrap="square" rtlCol="0">
            <a:spAutoFit/>
          </a:bodyPr>
          <a:lstStyle/>
          <a:p>
            <a:endParaRPr lang="en-US" dirty="0"/>
          </a:p>
        </p:txBody>
      </p:sp>
      <p:sp>
        <p:nvSpPr>
          <p:cNvPr id="3" name="TextBox 2">
            <a:extLst>
              <a:ext uri="{FF2B5EF4-FFF2-40B4-BE49-F238E27FC236}">
                <a16:creationId xmlns:a16="http://schemas.microsoft.com/office/drawing/2014/main" id="{4BB045A7-FE10-4FE0-8E38-B3CB233C7070}"/>
              </a:ext>
            </a:extLst>
          </p:cNvPr>
          <p:cNvSpPr txBox="1"/>
          <p:nvPr/>
        </p:nvSpPr>
        <p:spPr>
          <a:xfrm>
            <a:off x="100828" y="704036"/>
            <a:ext cx="11408229" cy="5324535"/>
          </a:xfrm>
          <a:prstGeom prst="rect">
            <a:avLst/>
          </a:prstGeom>
          <a:noFill/>
        </p:spPr>
        <p:txBody>
          <a:bodyPr wrap="square" rtlCol="0">
            <a:spAutoFit/>
          </a:bodyPr>
          <a:lstStyle/>
          <a:p>
            <a:r>
              <a:rPr lang="en-US" u="sng" dirty="0"/>
              <a:t>Questions and Answers</a:t>
            </a:r>
          </a:p>
          <a:p>
            <a:r>
              <a:rPr lang="en-US" sz="1600" b="1" dirty="0"/>
              <a:t>Q: Do these changes impact the current high school attendance zones.</a:t>
            </a:r>
          </a:p>
          <a:p>
            <a:r>
              <a:rPr lang="en-US" sz="1600" dirty="0"/>
              <a:t>A: No, it does not. Our elementary, middle and high school attendance zones are created independent of each other.</a:t>
            </a:r>
          </a:p>
          <a:p>
            <a:endParaRPr lang="en-US" sz="1600" dirty="0"/>
          </a:p>
          <a:p>
            <a:r>
              <a:rPr lang="en-US" sz="1600" b="1" dirty="0"/>
              <a:t>Q: How often are adjustments made to attendance zones?</a:t>
            </a:r>
          </a:p>
          <a:p>
            <a:r>
              <a:rPr lang="en-US" sz="1600" dirty="0"/>
              <a:t>A: The last adjustments were made to middle school attendance zones when Dutchman Creek Middle School opened in  2007.</a:t>
            </a:r>
          </a:p>
          <a:p>
            <a:endParaRPr lang="en-US" sz="1600" b="1" dirty="0"/>
          </a:p>
          <a:p>
            <a:r>
              <a:rPr lang="en-US" sz="1600" b="1" dirty="0"/>
              <a:t>Q: Does the change in attendance lines impact athletic participation?</a:t>
            </a:r>
          </a:p>
          <a:p>
            <a:r>
              <a:rPr lang="en-US" sz="1600" dirty="0"/>
              <a:t>A: Any student who is now zoned to Rawlinson Road Middle School is now allowed to participate in athletics at Rawlinson Road Middle.</a:t>
            </a:r>
          </a:p>
          <a:p>
            <a:endParaRPr lang="en-US" sz="1600" b="1" dirty="0"/>
          </a:p>
          <a:p>
            <a:r>
              <a:rPr lang="en-US" sz="1600" b="1" dirty="0"/>
              <a:t>Q: If an eighth grader chooses to remain at Sullivan Middle or Dutchman Creek Middle, will they be allowed to participate in athletics at the school where they attend?</a:t>
            </a:r>
          </a:p>
          <a:p>
            <a:r>
              <a:rPr lang="en-US" sz="1600" dirty="0"/>
              <a:t>A: Any student who remains at the school where they were previously attending, will be allowed to participate in athletics at that school for the 2022-23 school year.</a:t>
            </a:r>
          </a:p>
          <a:p>
            <a:endParaRPr lang="en-US" sz="1600" b="1" dirty="0"/>
          </a:p>
          <a:p>
            <a:r>
              <a:rPr lang="en-US" sz="1600" b="1" dirty="0"/>
              <a:t>Q: Since Northwestern High School is beside Rawlinson Road Middle School, will students attending Rawlinson Road Middle be allowed to participate in athletics, including cheerleading, and band at Northwestern High School?</a:t>
            </a:r>
          </a:p>
          <a:p>
            <a:r>
              <a:rPr lang="en-US" sz="1600" dirty="0"/>
              <a:t>A: Only students zoned to attend Northwestern High School are allowed to “play up” on allowable athletic teams including cheerleading. As well, only students zoned for Northwestern High School are allowed to participate in their arts programs including band. </a:t>
            </a:r>
          </a:p>
          <a:p>
            <a:endParaRPr lang="en-US" dirty="0"/>
          </a:p>
        </p:txBody>
      </p:sp>
    </p:spTree>
    <p:extLst>
      <p:ext uri="{BB962C8B-B14F-4D97-AF65-F5344CB8AC3E}">
        <p14:creationId xmlns:p14="http://schemas.microsoft.com/office/powerpoint/2010/main" val="835911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4E58A0C-4F25-400D-BDED-207BCE2A7949}"/>
              </a:ext>
            </a:extLst>
          </p:cNvPr>
          <p:cNvSpPr txBox="1"/>
          <p:nvPr/>
        </p:nvSpPr>
        <p:spPr>
          <a:xfrm>
            <a:off x="3900881" y="6233020"/>
            <a:ext cx="4345497" cy="427839"/>
          </a:xfrm>
          <a:prstGeom prst="rect">
            <a:avLst/>
          </a:prstGeom>
          <a:solidFill>
            <a:srgbClr val="1E4872"/>
          </a:solidFill>
        </p:spPr>
        <p:txBody>
          <a:bodyPr wrap="square" rtlCol="0">
            <a:spAutoFit/>
          </a:bodyPr>
          <a:lstStyle/>
          <a:p>
            <a:endParaRPr lang="en-US" dirty="0"/>
          </a:p>
        </p:txBody>
      </p:sp>
      <p:sp>
        <p:nvSpPr>
          <p:cNvPr id="3" name="TextBox 2">
            <a:extLst>
              <a:ext uri="{FF2B5EF4-FFF2-40B4-BE49-F238E27FC236}">
                <a16:creationId xmlns:a16="http://schemas.microsoft.com/office/drawing/2014/main" id="{4BB045A7-FE10-4FE0-8E38-B3CB233C7070}"/>
              </a:ext>
            </a:extLst>
          </p:cNvPr>
          <p:cNvSpPr txBox="1"/>
          <p:nvPr/>
        </p:nvSpPr>
        <p:spPr>
          <a:xfrm>
            <a:off x="100828" y="704036"/>
            <a:ext cx="11408229" cy="4555093"/>
          </a:xfrm>
          <a:prstGeom prst="rect">
            <a:avLst/>
          </a:prstGeom>
          <a:noFill/>
        </p:spPr>
        <p:txBody>
          <a:bodyPr wrap="square" rtlCol="0">
            <a:spAutoFit/>
          </a:bodyPr>
          <a:lstStyle/>
          <a:p>
            <a:r>
              <a:rPr lang="en-US" u="sng" dirty="0"/>
              <a:t>Questions and Answers</a:t>
            </a:r>
          </a:p>
          <a:p>
            <a:pPr marL="0" marR="0">
              <a:spcBef>
                <a:spcPts val="0"/>
              </a:spcBef>
              <a:spcAft>
                <a:spcPts val="0"/>
              </a:spcAft>
            </a:pPr>
            <a:r>
              <a:rPr lang="en-US" sz="1600" b="1" dirty="0">
                <a:effectLst/>
                <a:ea typeface="Calibri" panose="020F0502020204030204" pitchFamily="34" charset="0"/>
              </a:rPr>
              <a:t>Q: Why are you adjusting attendance lines? </a:t>
            </a:r>
          </a:p>
          <a:p>
            <a:pPr marL="0" marR="0">
              <a:spcBef>
                <a:spcPts val="0"/>
              </a:spcBef>
              <a:spcAft>
                <a:spcPts val="0"/>
              </a:spcAft>
            </a:pPr>
            <a:r>
              <a:rPr lang="en-US" sz="1600" dirty="0">
                <a:effectLst/>
                <a:ea typeface="Calibri" panose="020F0502020204030204" pitchFamily="34" charset="0"/>
              </a:rPr>
              <a:t>Safety and security is our top priority, and we want to ensure we are able to safely address emergency situations should they arise. Sullivan MS has experienced growth in enrollment this school year and if the school continues to grow, we will be well above capacity for a safe learning environment. Additionally, we want to make sure all our students can experience academic success and we want to make sure their individual needs can be met – swelling class sizes make that difficult to meet that standard.</a:t>
            </a:r>
          </a:p>
          <a:p>
            <a:pPr marL="0" marR="0">
              <a:spcBef>
                <a:spcPts val="0"/>
              </a:spcBef>
              <a:spcAft>
                <a:spcPts val="0"/>
              </a:spcAft>
            </a:pPr>
            <a:endParaRPr lang="en-US" sz="1600" dirty="0">
              <a:effectLst/>
              <a:ea typeface="Calibri" panose="020F0502020204030204" pitchFamily="34" charset="0"/>
            </a:endParaRPr>
          </a:p>
          <a:p>
            <a:pPr marL="0" marR="0">
              <a:spcBef>
                <a:spcPts val="0"/>
              </a:spcBef>
              <a:spcAft>
                <a:spcPts val="0"/>
              </a:spcAft>
            </a:pPr>
            <a:r>
              <a:rPr lang="en-US" sz="1600" b="1" dirty="0">
                <a:ea typeface="Calibri" panose="020F0502020204030204" pitchFamily="34" charset="0"/>
              </a:rPr>
              <a:t>Q: </a:t>
            </a:r>
            <a:r>
              <a:rPr lang="en-US" sz="1600" b="1" dirty="0">
                <a:effectLst/>
                <a:ea typeface="Calibri" panose="020F0502020204030204" pitchFamily="34" charset="0"/>
              </a:rPr>
              <a:t>Why was my neighborhood chosen?</a:t>
            </a:r>
          </a:p>
          <a:p>
            <a:pPr marL="0" marR="0">
              <a:spcBef>
                <a:spcPts val="0"/>
              </a:spcBef>
              <a:spcAft>
                <a:spcPts val="0"/>
              </a:spcAft>
            </a:pPr>
            <a:r>
              <a:rPr lang="en-US" sz="1600" dirty="0">
                <a:effectLst/>
                <a:ea typeface="Calibri" panose="020F0502020204030204" pitchFamily="34" charset="0"/>
              </a:rPr>
              <a:t>There were several aspects taken into consideration when choosing the segments to adjust the lines. To impact the fewest number of students, the segments </a:t>
            </a:r>
            <a:r>
              <a:rPr lang="en-US" sz="1600">
                <a:effectLst/>
                <a:ea typeface="Calibri" panose="020F0502020204030204" pitchFamily="34" charset="0"/>
              </a:rPr>
              <a:t>needed to be </a:t>
            </a:r>
            <a:r>
              <a:rPr lang="en-US" sz="1600" dirty="0">
                <a:effectLst/>
                <a:ea typeface="Calibri" panose="020F0502020204030204" pitchFamily="34" charset="0"/>
              </a:rPr>
              <a:t>in Sullivan’s attendance area and boarding Rawlinson Road’s zone. When examining the attendance area, the segments in the area chosen met that criteria. Segments are not any one neighborhood, but more of a geographical area that sometimes includes part of a neighborhood and in other cases includes one or more neighborhoods. Transportation routes were also a consideration. </a:t>
            </a:r>
          </a:p>
          <a:p>
            <a:pPr marL="0" marR="0">
              <a:spcBef>
                <a:spcPts val="0"/>
              </a:spcBef>
              <a:spcAft>
                <a:spcPts val="0"/>
              </a:spcAft>
            </a:pPr>
            <a:endParaRPr lang="en-US" sz="1600" b="1" dirty="0">
              <a:effectLst/>
              <a:ea typeface="Calibri" panose="020F0502020204030204" pitchFamily="34" charset="0"/>
            </a:endParaRPr>
          </a:p>
          <a:p>
            <a:pPr marL="0" marR="0">
              <a:spcBef>
                <a:spcPts val="0"/>
              </a:spcBef>
              <a:spcAft>
                <a:spcPts val="0"/>
              </a:spcAft>
            </a:pPr>
            <a:r>
              <a:rPr lang="en-US" sz="1600" b="1" dirty="0">
                <a:effectLst/>
                <a:ea typeface="Calibri" panose="020F0502020204030204" pitchFamily="34" charset="0"/>
              </a:rPr>
              <a:t>Q: My child is in a choice program. </a:t>
            </a:r>
          </a:p>
          <a:p>
            <a:pPr marL="0" marR="0">
              <a:spcBef>
                <a:spcPts val="0"/>
              </a:spcBef>
              <a:spcAft>
                <a:spcPts val="0"/>
              </a:spcAft>
            </a:pPr>
            <a:r>
              <a:rPr lang="en-US" sz="1600" dirty="0">
                <a:effectLst/>
                <a:ea typeface="Calibri" panose="020F0502020204030204" pitchFamily="34" charset="0"/>
              </a:rPr>
              <a:t>These changes did not impact students enrolled in a choice program for the 2022-23 school year. Every effort was made to identify School of Choice students and they should not have received a letter. If a student has accepted a SOC placement for 2022-23 and they received a letter</a:t>
            </a:r>
            <a:r>
              <a:rPr lang="en-US" sz="1600" dirty="0">
                <a:ea typeface="Calibri" panose="020F0502020204030204" pitchFamily="34" charset="0"/>
              </a:rPr>
              <a:t>, you should reach out to our Student Services department.</a:t>
            </a:r>
            <a:endParaRPr lang="en-US" sz="1600" dirty="0">
              <a:effectLst/>
              <a:ea typeface="Calibri" panose="020F0502020204030204" pitchFamily="34" charset="0"/>
            </a:endParaRPr>
          </a:p>
        </p:txBody>
      </p:sp>
    </p:spTree>
    <p:extLst>
      <p:ext uri="{BB962C8B-B14F-4D97-AF65-F5344CB8AC3E}">
        <p14:creationId xmlns:p14="http://schemas.microsoft.com/office/powerpoint/2010/main" val="1832678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4E58A0C-4F25-400D-BDED-207BCE2A7949}"/>
              </a:ext>
            </a:extLst>
          </p:cNvPr>
          <p:cNvSpPr txBox="1"/>
          <p:nvPr/>
        </p:nvSpPr>
        <p:spPr>
          <a:xfrm>
            <a:off x="3900881" y="6233020"/>
            <a:ext cx="4345497" cy="427839"/>
          </a:xfrm>
          <a:prstGeom prst="rect">
            <a:avLst/>
          </a:prstGeom>
          <a:solidFill>
            <a:srgbClr val="1E4872"/>
          </a:solidFill>
        </p:spPr>
        <p:txBody>
          <a:bodyPr wrap="square" rtlCol="0">
            <a:spAutoFit/>
          </a:bodyPr>
          <a:lstStyle/>
          <a:p>
            <a:endParaRPr lang="en-US" dirty="0"/>
          </a:p>
        </p:txBody>
      </p:sp>
      <p:sp>
        <p:nvSpPr>
          <p:cNvPr id="3" name="TextBox 2">
            <a:extLst>
              <a:ext uri="{FF2B5EF4-FFF2-40B4-BE49-F238E27FC236}">
                <a16:creationId xmlns:a16="http://schemas.microsoft.com/office/drawing/2014/main" id="{4BB045A7-FE10-4FE0-8E38-B3CB233C7070}"/>
              </a:ext>
            </a:extLst>
          </p:cNvPr>
          <p:cNvSpPr txBox="1"/>
          <p:nvPr/>
        </p:nvSpPr>
        <p:spPr>
          <a:xfrm>
            <a:off x="100828" y="704036"/>
            <a:ext cx="11408229" cy="5047536"/>
          </a:xfrm>
          <a:prstGeom prst="rect">
            <a:avLst/>
          </a:prstGeom>
          <a:noFill/>
        </p:spPr>
        <p:txBody>
          <a:bodyPr wrap="square" rtlCol="0">
            <a:spAutoFit/>
          </a:bodyPr>
          <a:lstStyle/>
          <a:p>
            <a:r>
              <a:rPr lang="en-US" u="sng" dirty="0"/>
              <a:t>Questions and Answers</a:t>
            </a:r>
          </a:p>
          <a:p>
            <a:pPr marL="0" marR="0">
              <a:spcBef>
                <a:spcPts val="0"/>
              </a:spcBef>
              <a:spcAft>
                <a:spcPts val="0"/>
              </a:spcAft>
            </a:pPr>
            <a:r>
              <a:rPr lang="en-US" sz="1600" b="1" dirty="0">
                <a:effectLst/>
                <a:ea typeface="Calibri" panose="020F0502020204030204" pitchFamily="34" charset="0"/>
              </a:rPr>
              <a:t>Q: My eighth grader has a sibling, and I want my </a:t>
            </a:r>
            <a:r>
              <a:rPr lang="en-US" sz="1600" b="1" dirty="0">
                <a:ea typeface="Calibri" panose="020F0502020204030204" pitchFamily="34" charset="0"/>
              </a:rPr>
              <a:t>eighth </a:t>
            </a:r>
            <a:r>
              <a:rPr lang="en-US" sz="1600" b="1" dirty="0">
                <a:effectLst/>
                <a:ea typeface="Calibri" panose="020F0502020204030204" pitchFamily="34" charset="0"/>
              </a:rPr>
              <a:t> grader to remain at their school and the younger sibling to attend this school also.</a:t>
            </a:r>
          </a:p>
          <a:p>
            <a:r>
              <a:rPr lang="en-US" sz="1600" dirty="0">
                <a:effectLst/>
                <a:ea typeface="Calibri" panose="020F0502020204030204" pitchFamily="34" charset="0"/>
              </a:rPr>
              <a:t>A: Siblings are eligible to stay, you will have to fill out a Hardship Transfer form for each sibling individually. This form was included with your notification. The form can also be found on the district website</a:t>
            </a:r>
            <a:r>
              <a:rPr lang="en-US" sz="1600" dirty="0">
                <a:ea typeface="Calibri" panose="020F0502020204030204" pitchFamily="34" charset="0"/>
              </a:rPr>
              <a:t> under Student Services: </a:t>
            </a:r>
            <a:r>
              <a:rPr lang="en-US" sz="1600" dirty="0">
                <a:ea typeface="Calibri" panose="020F0502020204030204" pitchFamily="34" charset="0"/>
                <a:hlinkClick r:id="rId2"/>
              </a:rPr>
              <a:t>https://www.rock-hill.k12.sc.us/Domain/825</a:t>
            </a:r>
            <a:endParaRPr lang="en-US" sz="1600" dirty="0">
              <a:ea typeface="Calibri" panose="020F0502020204030204" pitchFamily="34" charset="0"/>
            </a:endParaRPr>
          </a:p>
          <a:p>
            <a:pPr marL="0" marR="0">
              <a:spcBef>
                <a:spcPts val="0"/>
              </a:spcBef>
              <a:spcAft>
                <a:spcPts val="0"/>
              </a:spcAft>
            </a:pPr>
            <a:endParaRPr lang="en-US" sz="1600" dirty="0">
              <a:effectLst/>
              <a:ea typeface="Calibri" panose="020F0502020204030204" pitchFamily="34" charset="0"/>
            </a:endParaRPr>
          </a:p>
          <a:p>
            <a:pPr marL="0" marR="0">
              <a:spcBef>
                <a:spcPts val="0"/>
              </a:spcBef>
              <a:spcAft>
                <a:spcPts val="0"/>
              </a:spcAft>
            </a:pPr>
            <a:r>
              <a:rPr lang="en-US" sz="1600" b="1">
                <a:effectLst/>
                <a:ea typeface="Calibri" panose="020F0502020204030204" pitchFamily="34" charset="0"/>
              </a:rPr>
              <a:t>Q: Why </a:t>
            </a:r>
            <a:r>
              <a:rPr lang="en-US" sz="1600" b="1" dirty="0">
                <a:effectLst/>
                <a:ea typeface="Calibri" panose="020F0502020204030204" pitchFamily="34" charset="0"/>
              </a:rPr>
              <a:t>did you all wait so long to tell us?</a:t>
            </a:r>
          </a:p>
          <a:p>
            <a:pPr marL="0" marR="0">
              <a:spcBef>
                <a:spcPts val="0"/>
              </a:spcBef>
              <a:spcAft>
                <a:spcPts val="0"/>
              </a:spcAft>
            </a:pPr>
            <a:r>
              <a:rPr lang="en-US" sz="1600" dirty="0">
                <a:effectLst/>
                <a:ea typeface="Calibri" panose="020F0502020204030204" pitchFamily="34" charset="0"/>
              </a:rPr>
              <a:t>The district has been working on ways to alleviate the overcrowding at Sullivan Middle School for several months. The process has taken more time than anticipated.</a:t>
            </a:r>
          </a:p>
          <a:p>
            <a:pPr marL="0" marR="0">
              <a:spcBef>
                <a:spcPts val="0"/>
              </a:spcBef>
              <a:spcAft>
                <a:spcPts val="0"/>
              </a:spcAft>
            </a:pPr>
            <a:endParaRPr lang="en-US" sz="1600" b="1" dirty="0">
              <a:effectLst/>
              <a:ea typeface="Calibri" panose="020F0502020204030204" pitchFamily="34" charset="0"/>
            </a:endParaRPr>
          </a:p>
          <a:p>
            <a:pPr marL="0" marR="0">
              <a:spcBef>
                <a:spcPts val="0"/>
              </a:spcBef>
              <a:spcAft>
                <a:spcPts val="0"/>
              </a:spcAft>
            </a:pPr>
            <a:r>
              <a:rPr lang="en-US" sz="1600" b="1" dirty="0">
                <a:effectLst/>
                <a:ea typeface="Calibri" panose="020F0502020204030204" pitchFamily="34" charset="0"/>
              </a:rPr>
              <a:t>Q: What about high school? I’m being moved to RRMS and NWHS is right next door, but my student is zoned for Rock Hill? </a:t>
            </a:r>
          </a:p>
          <a:p>
            <a:pPr marL="0" marR="0">
              <a:spcBef>
                <a:spcPts val="0"/>
              </a:spcBef>
              <a:spcAft>
                <a:spcPts val="0"/>
              </a:spcAft>
            </a:pPr>
            <a:r>
              <a:rPr lang="en-US" sz="1600" dirty="0">
                <a:effectLst/>
                <a:ea typeface="Calibri" panose="020F0502020204030204" pitchFamily="34" charset="0"/>
              </a:rPr>
              <a:t>These moves will not impact high school zoning at this time, so your student is on schedule to move on to Rock Hill.</a:t>
            </a:r>
          </a:p>
          <a:p>
            <a:pPr marL="0" marR="0">
              <a:spcBef>
                <a:spcPts val="0"/>
              </a:spcBef>
              <a:spcAft>
                <a:spcPts val="0"/>
              </a:spcAft>
            </a:pPr>
            <a:endParaRPr lang="en-US" sz="1600" b="1" dirty="0">
              <a:effectLst/>
              <a:ea typeface="Calibri" panose="020F0502020204030204" pitchFamily="34" charset="0"/>
            </a:endParaRPr>
          </a:p>
          <a:p>
            <a:pPr marL="0" marR="0">
              <a:spcBef>
                <a:spcPts val="0"/>
              </a:spcBef>
              <a:spcAft>
                <a:spcPts val="0"/>
              </a:spcAft>
            </a:pPr>
            <a:r>
              <a:rPr lang="en-US" sz="1600" b="1" dirty="0">
                <a:effectLst/>
                <a:ea typeface="Calibri" panose="020F0502020204030204" pitchFamily="34" charset="0"/>
              </a:rPr>
              <a:t>Q: Did the board vote on this? </a:t>
            </a:r>
          </a:p>
          <a:p>
            <a:pPr marL="0" marR="0">
              <a:spcBef>
                <a:spcPts val="0"/>
              </a:spcBef>
              <a:spcAft>
                <a:spcPts val="0"/>
              </a:spcAft>
            </a:pPr>
            <a:r>
              <a:rPr lang="en-US" sz="1600" dirty="0">
                <a:effectLst/>
                <a:ea typeface="Calibri" panose="020F0502020204030204" pitchFamily="34" charset="0"/>
              </a:rPr>
              <a:t>The board is not required to vote on this issue. However, they were able to see the presentation at the May 23 meeting and ask questions.</a:t>
            </a:r>
          </a:p>
          <a:p>
            <a:pPr marL="0" marR="0">
              <a:spcBef>
                <a:spcPts val="0"/>
              </a:spcBef>
              <a:spcAft>
                <a:spcPts val="0"/>
              </a:spcAft>
            </a:pPr>
            <a:endParaRPr lang="en-US" sz="1600" b="1" dirty="0">
              <a:effectLst/>
              <a:ea typeface="Calibri" panose="020F0502020204030204" pitchFamily="34" charset="0"/>
            </a:endParaRPr>
          </a:p>
          <a:p>
            <a:pPr marL="0" marR="0">
              <a:spcBef>
                <a:spcPts val="0"/>
              </a:spcBef>
              <a:spcAft>
                <a:spcPts val="0"/>
              </a:spcAft>
            </a:pPr>
            <a:r>
              <a:rPr lang="en-US" sz="1600" b="1" dirty="0">
                <a:effectLst/>
                <a:ea typeface="Calibri" panose="020F0502020204030204" pitchFamily="34" charset="0"/>
              </a:rPr>
              <a:t>Q: Why don’t you open one of the closed schools? </a:t>
            </a:r>
          </a:p>
          <a:p>
            <a:r>
              <a:rPr lang="en-US" sz="1600" dirty="0">
                <a:effectLst/>
                <a:ea typeface="Calibri" panose="020F0502020204030204" pitchFamily="34" charset="0"/>
              </a:rPr>
              <a:t>A: The closure of elementary schools did not impact the middle school attendance lines. </a:t>
            </a:r>
            <a:endParaRPr lang="en-US" sz="1600" u="sng" dirty="0"/>
          </a:p>
        </p:txBody>
      </p:sp>
    </p:spTree>
    <p:extLst>
      <p:ext uri="{BB962C8B-B14F-4D97-AF65-F5344CB8AC3E}">
        <p14:creationId xmlns:p14="http://schemas.microsoft.com/office/powerpoint/2010/main" val="17071256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neTeam-Presentation-Template [Read-Only]" id="{F7C3BADA-786D-4E4E-8285-1E4A5170AE97}" vid="{F273024F-0B32-4624-828E-D89B55DF2BC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OneTeam-Presentation-Template</Template>
  <TotalTime>2920</TotalTime>
  <Words>806</Words>
  <Application>Microsoft Macintosh PowerPoint</Application>
  <PresentationFormat>Widescreen</PresentationFormat>
  <Paragraphs>43</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FAQ: Middle School Attendance Line Adjustments for August 2022</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Keith Wilks</dc:creator>
  <cp:lastModifiedBy>Lindsay Machak</cp:lastModifiedBy>
  <cp:revision>91</cp:revision>
  <cp:lastPrinted>2022-06-03T12:03:13Z</cp:lastPrinted>
  <dcterms:created xsi:type="dcterms:W3CDTF">2019-07-23T08:01:17Z</dcterms:created>
  <dcterms:modified xsi:type="dcterms:W3CDTF">2022-06-06T20:49:55Z</dcterms:modified>
</cp:coreProperties>
</file>